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58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bg1"/>
                </a:solidFill>
              </a:rPr>
              <a:t>Game</a:t>
            </a:r>
            <a:r>
              <a:rPr lang="en-US" baseline="0" dirty="0">
                <a:solidFill>
                  <a:schemeClr val="bg1"/>
                </a:solidFill>
              </a:rPr>
              <a:t> Development</a:t>
            </a:r>
            <a:r>
              <a:rPr lang="en-US" dirty="0">
                <a:solidFill>
                  <a:schemeClr val="bg1"/>
                </a:solidFill>
              </a:rPr>
              <a:t> Gantt Chart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5284964521303659"/>
          <c:y val="4.9170025257510873E-2"/>
          <c:w val="0.80993140090025273"/>
          <c:h val="0.83710671298344985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Start Date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cat>
            <c:strRef>
              <c:f>Sheet1!$A$2:$A$13</c:f>
              <c:strCache>
                <c:ptCount val="12"/>
                <c:pt idx="0">
                  <c:v>Preparatory Phase</c:v>
                </c:pt>
                <c:pt idx="1">
                  <c:v>Full Understanding of Concept</c:v>
                </c:pt>
                <c:pt idx="2">
                  <c:v>Character Movement</c:v>
                </c:pt>
                <c:pt idx="3">
                  <c:v>Boundaries</c:v>
                </c:pt>
                <c:pt idx="4">
                  <c:v>Spawning Enemies</c:v>
                </c:pt>
                <c:pt idx="5">
                  <c:v>Interaction between Sprites</c:v>
                </c:pt>
                <c:pt idx="6">
                  <c:v>Health System</c:v>
                </c:pt>
                <c:pt idx="7">
                  <c:v>Round and Wave System</c:v>
                </c:pt>
                <c:pt idx="8">
                  <c:v>Sprite Animation</c:v>
                </c:pt>
                <c:pt idx="9">
                  <c:v>Different Weapons (Polymorhism)</c:v>
                </c:pt>
                <c:pt idx="10">
                  <c:v>Environmental Interaction</c:v>
                </c:pt>
                <c:pt idx="11">
                  <c:v>Final Testing and Debugging Phase</c:v>
                </c:pt>
              </c:strCache>
            </c:strRef>
          </c:cat>
          <c:val>
            <c:numRef>
              <c:f>Sheet1!$B$2:$B$13</c:f>
              <c:numCache>
                <c:formatCode>dd/mm/yy;@</c:formatCode>
                <c:ptCount val="12"/>
                <c:pt idx="0">
                  <c:v>44222</c:v>
                </c:pt>
                <c:pt idx="1">
                  <c:v>44235</c:v>
                </c:pt>
                <c:pt idx="2">
                  <c:v>44257</c:v>
                </c:pt>
                <c:pt idx="3">
                  <c:v>44257</c:v>
                </c:pt>
                <c:pt idx="4">
                  <c:v>44265</c:v>
                </c:pt>
                <c:pt idx="5">
                  <c:v>44265</c:v>
                </c:pt>
                <c:pt idx="6">
                  <c:v>44265</c:v>
                </c:pt>
                <c:pt idx="7">
                  <c:v>44272</c:v>
                </c:pt>
                <c:pt idx="8">
                  <c:v>44288</c:v>
                </c:pt>
                <c:pt idx="9">
                  <c:v>44295</c:v>
                </c:pt>
                <c:pt idx="10">
                  <c:v>44302</c:v>
                </c:pt>
                <c:pt idx="11">
                  <c:v>44315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A8-4F49-8224-871C88C1D06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Duration (days)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Pt>
            <c:idx val="0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E1A8-4F49-8224-871C88C1D06C}"/>
              </c:ext>
            </c:extLst>
          </c:dPt>
          <c:dPt>
            <c:idx val="1"/>
            <c:invertIfNegative val="0"/>
            <c:bubble3D val="0"/>
            <c:spPr>
              <a:solidFill>
                <a:srgbClr val="FF3300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E1A8-4F49-8224-871C88C1D06C}"/>
              </c:ext>
            </c:extLst>
          </c:dPt>
          <c:dPt>
            <c:idx val="8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6-E1A8-4F49-8224-871C88C1D06C}"/>
              </c:ext>
            </c:extLst>
          </c:dPt>
          <c:dPt>
            <c:idx val="9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8-E1A8-4F49-8224-871C88C1D06C}"/>
              </c:ext>
            </c:extLst>
          </c:dPt>
          <c:dPt>
            <c:idx val="10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A-E1A8-4F49-8224-871C88C1D06C}"/>
              </c:ext>
            </c:extLst>
          </c:dPt>
          <c:dPt>
            <c:idx val="11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C-E1A8-4F49-8224-871C88C1D06C}"/>
              </c:ext>
            </c:extLst>
          </c:dPt>
          <c:cat>
            <c:strRef>
              <c:f>Sheet1!$A$2:$A$13</c:f>
              <c:strCache>
                <c:ptCount val="12"/>
                <c:pt idx="0">
                  <c:v>Preparatory Phase</c:v>
                </c:pt>
                <c:pt idx="1">
                  <c:v>Full Understanding of Concept</c:v>
                </c:pt>
                <c:pt idx="2">
                  <c:v>Character Movement</c:v>
                </c:pt>
                <c:pt idx="3">
                  <c:v>Boundaries</c:v>
                </c:pt>
                <c:pt idx="4">
                  <c:v>Spawning Enemies</c:v>
                </c:pt>
                <c:pt idx="5">
                  <c:v>Interaction between Sprites</c:v>
                </c:pt>
                <c:pt idx="6">
                  <c:v>Health System</c:v>
                </c:pt>
                <c:pt idx="7">
                  <c:v>Round and Wave System</c:v>
                </c:pt>
                <c:pt idx="8">
                  <c:v>Sprite Animation</c:v>
                </c:pt>
                <c:pt idx="9">
                  <c:v>Different Weapons (Polymorhism)</c:v>
                </c:pt>
                <c:pt idx="10">
                  <c:v>Environmental Interaction</c:v>
                </c:pt>
                <c:pt idx="11">
                  <c:v>Final Testing and Debugging Phase</c:v>
                </c:pt>
              </c:strCache>
            </c:strRef>
          </c:cat>
          <c:val>
            <c:numRef>
              <c:f>Sheet1!$D$2:$D$13</c:f>
              <c:numCache>
                <c:formatCode>General</c:formatCode>
                <c:ptCount val="12"/>
                <c:pt idx="0">
                  <c:v>12</c:v>
                </c:pt>
                <c:pt idx="1">
                  <c:v>21</c:v>
                </c:pt>
                <c:pt idx="2">
                  <c:v>7</c:v>
                </c:pt>
                <c:pt idx="3">
                  <c:v>30</c:v>
                </c:pt>
                <c:pt idx="4">
                  <c:v>14</c:v>
                </c:pt>
                <c:pt idx="5">
                  <c:v>22</c:v>
                </c:pt>
                <c:pt idx="6">
                  <c:v>22</c:v>
                </c:pt>
                <c:pt idx="7">
                  <c:v>7</c:v>
                </c:pt>
                <c:pt idx="8">
                  <c:v>26</c:v>
                </c:pt>
                <c:pt idx="9">
                  <c:v>14</c:v>
                </c:pt>
                <c:pt idx="10">
                  <c:v>12</c:v>
                </c:pt>
                <c:pt idx="11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E1A8-4F49-8224-871C88C1D0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75"/>
        <c:overlap val="100"/>
        <c:axId val="1112496480"/>
        <c:axId val="1112501472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End Date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Sheet1!$A$2:$A$13</c15:sqref>
                        </c15:formulaRef>
                      </c:ext>
                    </c:extLst>
                    <c:strCache>
                      <c:ptCount val="12"/>
                      <c:pt idx="0">
                        <c:v>Preparatory Phase</c:v>
                      </c:pt>
                      <c:pt idx="1">
                        <c:v>Full Understanding of Concept</c:v>
                      </c:pt>
                      <c:pt idx="2">
                        <c:v>Character Movement</c:v>
                      </c:pt>
                      <c:pt idx="3">
                        <c:v>Boundaries</c:v>
                      </c:pt>
                      <c:pt idx="4">
                        <c:v>Spawning Enemies</c:v>
                      </c:pt>
                      <c:pt idx="5">
                        <c:v>Interaction between Sprites</c:v>
                      </c:pt>
                      <c:pt idx="6">
                        <c:v>Health System</c:v>
                      </c:pt>
                      <c:pt idx="7">
                        <c:v>Round and Wave System</c:v>
                      </c:pt>
                      <c:pt idx="8">
                        <c:v>Sprite Animation</c:v>
                      </c:pt>
                      <c:pt idx="9">
                        <c:v>Different Weapons (Polymorhism)</c:v>
                      </c:pt>
                      <c:pt idx="10">
                        <c:v>Environmental Interaction</c:v>
                      </c:pt>
                      <c:pt idx="11">
                        <c:v>Final Testing and Debugging Phase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Sheet1!$C$2:$C$13</c15:sqref>
                        </c15:formulaRef>
                      </c:ext>
                    </c:extLst>
                    <c:numCache>
                      <c:formatCode>dd/mm/yy;@</c:formatCode>
                      <c:ptCount val="12"/>
                      <c:pt idx="0">
                        <c:v>44234</c:v>
                      </c:pt>
                      <c:pt idx="1">
                        <c:v>44256</c:v>
                      </c:pt>
                      <c:pt idx="2">
                        <c:v>44264</c:v>
                      </c:pt>
                      <c:pt idx="3">
                        <c:v>44287</c:v>
                      </c:pt>
                      <c:pt idx="4">
                        <c:v>44279</c:v>
                      </c:pt>
                      <c:pt idx="5">
                        <c:v>44287</c:v>
                      </c:pt>
                      <c:pt idx="6">
                        <c:v>44287</c:v>
                      </c:pt>
                      <c:pt idx="7">
                        <c:v>44279</c:v>
                      </c:pt>
                      <c:pt idx="8">
                        <c:v>44314</c:v>
                      </c:pt>
                      <c:pt idx="9">
                        <c:v>44309</c:v>
                      </c:pt>
                      <c:pt idx="10">
                        <c:v>44314</c:v>
                      </c:pt>
                      <c:pt idx="11">
                        <c:v>44323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E-E1A8-4F49-8224-871C88C1D06C}"/>
                  </c:ext>
                </c:extLst>
              </c15:ser>
            </c15:filteredBarSeries>
          </c:ext>
        </c:extLst>
      </c:barChart>
      <c:catAx>
        <c:axId val="1112496480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2501472"/>
        <c:crosses val="autoZero"/>
        <c:auto val="1"/>
        <c:lblAlgn val="ctr"/>
        <c:lblOffset val="100"/>
        <c:noMultiLvlLbl val="0"/>
      </c:catAx>
      <c:valAx>
        <c:axId val="1112501472"/>
        <c:scaling>
          <c:orientation val="minMax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dd/mm/yy;@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2496480"/>
        <c:crosses val="autoZero"/>
        <c:crossBetween val="between"/>
      </c:valAx>
      <c:spPr>
        <a:noFill/>
        <a:ln>
          <a:noFill/>
        </a:ln>
        <a:effectLst>
          <a:outerShdw blurRad="50800" dist="38100" dir="8100000" algn="tr" rotWithShape="0">
            <a:prstClr val="black">
              <a:alpha val="10000"/>
            </a:prstClr>
          </a:outerShdw>
        </a:effectLst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236092-B479-4736-9C09-060AA0DC1065}" type="datetimeFigureOut">
              <a:rPr lang="en-IE" smtClean="0"/>
              <a:t>20/04/2021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487CE3-6F4C-4809-86E0-D9216B033D7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63524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AF770D-D33D-45ED-8FA7-C7218BB79970}" type="slidenum">
              <a:rPr lang="en-IE" smtClean="0"/>
              <a:t>8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62505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A1E6C-6441-4BFA-9C99-AE444A8FD5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1E5293-2F14-4B86-8429-B0694F1FCF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66C549-9CD1-4686-B341-49F29EAEC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E886-CE91-4F5A-9AC0-F7178B9350FB}" type="datetimeFigureOut">
              <a:rPr lang="en-IE" smtClean="0"/>
              <a:t>20/04/2021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76923-DF3F-407B-8E06-170B11467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9EF86-5C5D-4AE3-A5EA-BD0F7B7B3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E9EF-EBA1-4FFA-A287-C4AC3ACB85F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90786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79632-D584-4E88-9488-758A88814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3B34A0-E6D6-479C-9561-059525F1B3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998630-E965-4280-9177-9B79C7321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E886-CE91-4F5A-9AC0-F7178B9350FB}" type="datetimeFigureOut">
              <a:rPr lang="en-IE" smtClean="0"/>
              <a:t>20/04/2021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06A0B-A3E9-4644-80DE-E62299058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AAD983-CD0F-47C2-A9F3-25E3F14D8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E9EF-EBA1-4FFA-A287-C4AC3ACB85F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73945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9CAB55-B500-43EF-81A1-28CF17171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566312-BE1B-4C80-8C1F-157511C7A7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5CDE8-16A5-4423-9393-E4D2DC7F8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E886-CE91-4F5A-9AC0-F7178B9350FB}" type="datetimeFigureOut">
              <a:rPr lang="en-IE" smtClean="0"/>
              <a:t>20/04/2021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244730-FCBD-4888-AC08-3AB6A9327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98CD41-2F7D-4686-9D63-E74B56BDA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E9EF-EBA1-4FFA-A287-C4AC3ACB85F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47379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6CB63-5ADB-4EDA-8C1A-E2B40F44A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462F4-6DAD-49D3-A992-DAC7317EFF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9D2E10-959D-4542-A50F-8AD6CCAAC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E886-CE91-4F5A-9AC0-F7178B9350FB}" type="datetimeFigureOut">
              <a:rPr lang="en-IE" smtClean="0"/>
              <a:t>20/04/2021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7AD6D-A32B-4F85-A1BC-5F68EA6F1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86F58F-B419-4278-8457-5AAC447A2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E9EF-EBA1-4FFA-A287-C4AC3ACB85F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31516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8C374-E895-4608-BD7B-321A9D314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71AD5-FE4D-43F8-91BA-96D6F0E82E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8C3C8-E407-4B85-BB8B-C7FC932F0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E886-CE91-4F5A-9AC0-F7178B9350FB}" type="datetimeFigureOut">
              <a:rPr lang="en-IE" smtClean="0"/>
              <a:t>20/04/2021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6D1E9F-8712-4ED2-BFA8-7A1BF382D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C746EA-64CB-4AA5-B09E-5E9D7612D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E9EF-EBA1-4FFA-A287-C4AC3ACB85F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62672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4B417-6E92-4435-80E4-232603829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39B43-6C55-4E05-83DA-B35D5C1D97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6EDEC2-F371-4DA4-B3C9-50BDF1BF23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C164A-AE61-4B5E-91DC-B9873CA6B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E886-CE91-4F5A-9AC0-F7178B9350FB}" type="datetimeFigureOut">
              <a:rPr lang="en-IE" smtClean="0"/>
              <a:t>20/04/2021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29021E-6ED7-4347-82AC-2CD49BF43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DB90DA-3898-478E-87D8-C0631B133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E9EF-EBA1-4FFA-A287-C4AC3ACB85F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54345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9C734-5EBF-4187-9973-76D08F3FF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067A5C-9B82-4CB2-9AFA-6484397BF6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EDE27F-696D-48E2-B598-85DEEA68A0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C9D198-77F5-4DB6-9662-99815287D3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F54702-57C0-4200-A562-FE1B3489A3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06D8DB-E0CA-4880-AD38-CBA4D4851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E886-CE91-4F5A-9AC0-F7178B9350FB}" type="datetimeFigureOut">
              <a:rPr lang="en-IE" smtClean="0"/>
              <a:t>20/04/2021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26BE9D-B6BD-48F4-AEF1-22B1F80DD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F9A4DF-03CD-4318-A094-0EDB6E14F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E9EF-EBA1-4FFA-A287-C4AC3ACB85F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23148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FD429-BA08-4F7C-A893-FCEDACB32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BD5014-28F6-406D-99EB-DDCCB2098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E886-CE91-4F5A-9AC0-F7178B9350FB}" type="datetimeFigureOut">
              <a:rPr lang="en-IE" smtClean="0"/>
              <a:t>20/04/2021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4E584A-5537-4882-B7C6-76102F25C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0A008-28B7-4AA9-BC44-B1E81D151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E9EF-EBA1-4FFA-A287-C4AC3ACB85F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41919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D48D8A-23F6-49C8-8FA9-0F9CBC86A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E886-CE91-4F5A-9AC0-F7178B9350FB}" type="datetimeFigureOut">
              <a:rPr lang="en-IE" smtClean="0"/>
              <a:t>20/04/2021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D5268D-09DC-4149-A259-E93CC80BD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62781B-A386-4D54-A79A-1A5A5C996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E9EF-EBA1-4FFA-A287-C4AC3ACB85F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64480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C8DEF-E2D4-4D44-8F32-2E3DF53D9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57EA2-EDA6-4D20-A9D2-592A50C27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2D3011-AB85-402B-85BD-A857139519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4C5022-90C4-4313-8F29-EC80D3F5A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E886-CE91-4F5A-9AC0-F7178B9350FB}" type="datetimeFigureOut">
              <a:rPr lang="en-IE" smtClean="0"/>
              <a:t>20/04/2021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586E86-BD3C-4D87-AB77-A3F13E54E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28B0B9-8AEA-425F-A47B-B45E7923A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E9EF-EBA1-4FFA-A287-C4AC3ACB85F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45021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C1FD8-41D6-4891-8AF0-FDA83361A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B2C1C6-6642-415F-B6C1-F963833A9F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BF9934-64B3-4EC8-A356-4E0A085A7B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942D61-0DFC-4B5A-A7F1-399D7050F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E886-CE91-4F5A-9AC0-F7178B9350FB}" type="datetimeFigureOut">
              <a:rPr lang="en-IE" smtClean="0"/>
              <a:t>20/04/2021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F9A97A-CF18-4C14-BF30-38F44696E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5EEC7A-04A2-4D62-A950-D10C8A985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E9EF-EBA1-4FFA-A287-C4AC3ACB85F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08198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B050"/>
            </a:gs>
            <a:gs pos="100000">
              <a:srgbClr val="C0000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F12C2-DAC6-4092-9708-510DC8C7B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91ABD2-40A8-42CB-8F94-56F77C8A6A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FC885D-CD5B-4CBA-A067-39CE5B1A6B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11E886-CE91-4F5A-9AC0-F7178B9350FB}" type="datetimeFigureOut">
              <a:rPr lang="en-IE" smtClean="0"/>
              <a:t>20/04/2021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EA768A-3878-43B0-BBD3-01E301A30C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4053-2CB4-437E-81DB-4D2F357E41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C2E9EF-EBA1-4FFA-A287-C4AC3ACB85F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42683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AB682-0745-4B34-87B2-D13C8C0323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8126"/>
            <a:ext cx="9144000" cy="1019681"/>
          </a:xfrm>
        </p:spPr>
        <p:txBody>
          <a:bodyPr>
            <a:normAutofit fontScale="90000"/>
          </a:bodyPr>
          <a:lstStyle/>
          <a:p>
            <a:r>
              <a:rPr lang="en-IE" b="1" dirty="0">
                <a:ln w="25400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70000">
                      <a:srgbClr val="C00000"/>
                    </a:gs>
                  </a:gsLst>
                  <a:lin ang="5400000" scaled="1"/>
                </a:gra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rcadeClassic" panose="00000400000000000000" pitchFamily="2" charset="0"/>
              </a:rPr>
              <a:t>Group  22 </a:t>
            </a:r>
            <a:br>
              <a:rPr lang="en-IE" b="1" dirty="0">
                <a:ln w="25400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70000">
                      <a:srgbClr val="C00000"/>
                    </a:gs>
                  </a:gsLst>
                  <a:lin ang="5400000" scaled="1"/>
                </a:gra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rcadeClassic" panose="00000400000000000000" pitchFamily="2" charset="0"/>
              </a:rPr>
            </a:br>
            <a:r>
              <a:rPr lang="en-IE" b="1" dirty="0">
                <a:ln w="25400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70000">
                      <a:srgbClr val="C00000"/>
                    </a:gs>
                  </a:gsLst>
                  <a:lin ang="5400000" scaled="1"/>
                </a:gra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rcadeClassic" panose="00000400000000000000" pitchFamily="2" charset="0"/>
              </a:rPr>
              <a:t>Final  Presentation</a:t>
            </a:r>
            <a:br>
              <a:rPr lang="en-IE" b="1" dirty="0">
                <a:ln w="25400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70000">
                      <a:srgbClr val="C00000"/>
                    </a:gs>
                  </a:gsLst>
                  <a:lin ang="5400000" scaled="1"/>
                </a:gra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rcadeClassic" panose="00000400000000000000" pitchFamily="2" charset="0"/>
              </a:rPr>
            </a:br>
            <a:r>
              <a:rPr lang="en-IE" b="1" dirty="0">
                <a:ln w="25400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70000">
                      <a:srgbClr val="C00000"/>
                    </a:gs>
                  </a:gsLst>
                  <a:lin ang="5400000" scaled="1"/>
                </a:gra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rcadeClassic" panose="00000400000000000000" pitchFamily="2" charset="0"/>
              </a:rPr>
              <a:t>2</a:t>
            </a:r>
            <a:r>
              <a:rPr lang="en-IE" b="1" baseline="30000" dirty="0">
                <a:ln w="25400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70000">
                      <a:srgbClr val="C00000"/>
                    </a:gs>
                  </a:gsLst>
                  <a:lin ang="5400000" scaled="1"/>
                </a:gra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rcadeClassic" panose="00000400000000000000" pitchFamily="2" charset="0"/>
              </a:rPr>
              <a:t>nd</a:t>
            </a:r>
            <a:r>
              <a:rPr lang="en-IE" b="1" dirty="0">
                <a:ln w="25400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70000">
                      <a:srgbClr val="C00000"/>
                    </a:gs>
                  </a:gsLst>
                  <a:lin ang="5400000" scaled="1"/>
                </a:gra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rcadeClassic" panose="00000400000000000000" pitchFamily="2" charset="0"/>
              </a:rPr>
              <a:t> Year  Team  Project 2021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618499-7EA1-475B-A6D8-C0528E1872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4"/>
            <a:ext cx="9144000" cy="2058279"/>
          </a:xfrm>
        </p:spPr>
        <p:txBody>
          <a:bodyPr>
            <a:normAutofit fontScale="85000" lnSpcReduction="20000"/>
          </a:bodyPr>
          <a:lstStyle/>
          <a:p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74000">
                      <a:srgbClr val="C00000"/>
                    </a:gs>
                  </a:gsLst>
                  <a:lin ang="5400000" scaled="1"/>
                </a:gradFill>
                <a:latin typeface="ArcadeClassic" panose="00000400000000000000" pitchFamily="2" charset="0"/>
              </a:rPr>
              <a:t>By</a:t>
            </a:r>
          </a:p>
          <a:p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74000">
                      <a:srgbClr val="C00000"/>
                    </a:gs>
                  </a:gsLst>
                  <a:lin ang="5400000" scaled="1"/>
                </a:gradFill>
                <a:latin typeface="ArcadeClassic" panose="00000400000000000000" pitchFamily="2" charset="0"/>
              </a:rPr>
              <a:t>Shane  Mulrooney</a:t>
            </a:r>
          </a:p>
          <a:p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74000">
                      <a:srgbClr val="C00000"/>
                    </a:gs>
                  </a:gsLst>
                  <a:lin ang="5400000" scaled="1"/>
                </a:gradFill>
                <a:latin typeface="ArcadeClassic" panose="00000400000000000000" pitchFamily="2" charset="0"/>
              </a:rPr>
              <a:t>Sean  Fulton</a:t>
            </a:r>
          </a:p>
          <a:p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74000">
                      <a:srgbClr val="C00000"/>
                    </a:gs>
                  </a:gsLst>
                  <a:lin ang="5400000" scaled="1"/>
                </a:gradFill>
                <a:latin typeface="ArcadeClassic" panose="00000400000000000000" pitchFamily="2" charset="0"/>
              </a:rPr>
              <a:t>Cree  Gunning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89ED0F-A0DF-4E96-BE81-544BE0929B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383" y="449561"/>
            <a:ext cx="10027233" cy="1161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751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294D3-49B3-463E-8BFB-DA1E98ED2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E" sz="72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Application 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E55AC-4EF5-40C3-AFE2-5B743DD75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17643" cy="4351338"/>
          </a:xfrm>
        </p:spPr>
        <p:txBody>
          <a:bodyPr>
            <a:normAutofit/>
          </a:bodyPr>
          <a:lstStyle/>
          <a:p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Our  Love  for  games</a:t>
            </a:r>
          </a:p>
          <a:p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Fun  but  challenging experience</a:t>
            </a:r>
          </a:p>
          <a:p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No  end  objective</a:t>
            </a:r>
          </a:p>
          <a:p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Round  based  format</a:t>
            </a:r>
            <a:endParaRPr lang="en-IE" sz="4000" dirty="0"/>
          </a:p>
        </p:txBody>
      </p:sp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BC384408-4E69-44C3-AA41-F8B5D23F6A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2311" y="1825625"/>
            <a:ext cx="1799616" cy="1799616"/>
          </a:xfrm>
          <a:prstGeom prst="rect">
            <a:avLst/>
          </a:prstGeom>
        </p:spPr>
      </p:pic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8F51C999-D956-43F2-888E-B791E7C6ED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90553">
            <a:off x="7245318" y="2988264"/>
            <a:ext cx="3845651" cy="38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070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8128A-6742-4375-BEC2-12D402B49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E" sz="72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Target  Audience</a:t>
            </a:r>
            <a:endParaRPr lang="en-IE" sz="7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55EC4-69E0-4191-9F61-984A9F062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3004" y="1957600"/>
            <a:ext cx="6769231" cy="4443200"/>
          </a:xfrm>
        </p:spPr>
        <p:txBody>
          <a:bodyPr/>
          <a:lstStyle/>
          <a:p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For  People  Who  love  games  as  much  as  us</a:t>
            </a:r>
          </a:p>
          <a:p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Fans  of  top  down  style  games</a:t>
            </a:r>
          </a:p>
          <a:p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Fans  of  round  based  survival  games</a:t>
            </a:r>
          </a:p>
          <a:p>
            <a:endParaRPr lang="en-IE" sz="4000" dirty="0"/>
          </a:p>
        </p:txBody>
      </p:sp>
      <p:pic>
        <p:nvPicPr>
          <p:cNvPr id="5" name="Picture 4" descr="A picture containing text, dark, lit, light&#10;&#10;Description automatically generated">
            <a:extLst>
              <a:ext uri="{FF2B5EF4-FFF2-40B4-BE49-F238E27FC236}">
                <a16:creationId xmlns:a16="http://schemas.microsoft.com/office/drawing/2014/main" id="{DCC392C6-7320-4695-AE1F-C687EA9F48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19" y="1485934"/>
            <a:ext cx="4571622" cy="2328479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FE7E109C-46EA-4148-B5F5-EAB2796E42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448" y="3814413"/>
            <a:ext cx="4173563" cy="189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938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78813-252A-4FA4-B5C1-CDE847485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IE" sz="72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Technology  and software</a:t>
            </a:r>
            <a:br>
              <a:rPr lang="en-IE" sz="72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</a:br>
            <a:r>
              <a:rPr lang="en-IE" sz="72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used</a:t>
            </a:r>
            <a:endParaRPr lang="en-IE" sz="7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E1F88-A7CE-44F9-A881-B94ED74E9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618" y="1825625"/>
            <a:ext cx="7516238" cy="4935098"/>
          </a:xfrm>
        </p:spPr>
        <p:txBody>
          <a:bodyPr>
            <a:normAutofit lnSpcReduction="10000"/>
          </a:bodyPr>
          <a:lstStyle/>
          <a:p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Game Development Program  Godot</a:t>
            </a:r>
          </a:p>
          <a:p>
            <a:pPr lvl="1"/>
            <a:r>
              <a:rPr lang="en-IE" sz="36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 </a:t>
            </a:r>
            <a:r>
              <a:rPr lang="en-US" sz="36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Suited  the  needs  and  features  of  our  game</a:t>
            </a:r>
          </a:p>
          <a:p>
            <a:pPr lvl="1"/>
            <a:r>
              <a:rPr lang="en-US" sz="36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Simple  Character  Animation</a:t>
            </a:r>
          </a:p>
          <a:p>
            <a:pPr lvl="1"/>
            <a:r>
              <a:rPr lang="en-US" sz="36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Collision  Detection</a:t>
            </a:r>
          </a:p>
          <a:p>
            <a:pPr lvl="1"/>
            <a:r>
              <a:rPr lang="en-US" sz="36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Tile  Maps</a:t>
            </a:r>
          </a:p>
          <a:p>
            <a:pPr lvl="1"/>
            <a:r>
              <a:rPr lang="en-US" sz="3600" dirty="0" err="1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GDScript</a:t>
            </a:r>
            <a:r>
              <a:rPr lang="en-US" sz="36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  flexible  and  easy  to  learn</a:t>
            </a:r>
          </a:p>
          <a:p>
            <a:pPr lvl="1"/>
            <a:endParaRPr lang="en-IE" sz="3600" dirty="0">
              <a:ln w="22225">
                <a:solidFill>
                  <a:schemeClr val="tx1"/>
                </a:solidFill>
              </a:ln>
              <a:gradFill>
                <a:gsLst>
                  <a:gs pos="0">
                    <a:srgbClr val="00B050"/>
                  </a:gs>
                  <a:gs pos="96000">
                    <a:srgbClr val="C00000"/>
                  </a:gs>
                </a:gsLst>
                <a:lin ang="5400000" scaled="1"/>
              </a:gradFill>
              <a:effectLst>
                <a:outerShdw blurRad="50800" dist="50800" dir="3900000" algn="ctr" rotWithShape="0">
                  <a:schemeClr val="tx1"/>
                </a:outerShdw>
              </a:effectLst>
              <a:latin typeface="ArcadeClassic" panose="00000400000000000000" pitchFamily="2" charset="0"/>
            </a:endParaRPr>
          </a:p>
          <a:p>
            <a:endParaRPr lang="en-IE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4F736063-9F7D-476A-9322-989D269045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2224">
            <a:off x="7607029" y="2010450"/>
            <a:ext cx="4124528" cy="1669145"/>
          </a:xfrm>
          <a:prstGeom prst="rect">
            <a:avLst/>
          </a:prstGeom>
        </p:spPr>
      </p:pic>
      <p:pic>
        <p:nvPicPr>
          <p:cNvPr id="7" name="Picture 6" descr="Qr code&#10;&#10;Description automatically generated">
            <a:extLst>
              <a:ext uri="{FF2B5EF4-FFF2-40B4-BE49-F238E27FC236}">
                <a16:creationId xmlns:a16="http://schemas.microsoft.com/office/drawing/2014/main" id="{4BE448CE-0777-4A5B-814C-01CE4F9FCF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6452" y="4095346"/>
            <a:ext cx="1858401" cy="1901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51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7F6B-D1E0-4BE5-A4EC-C88CC6008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E" sz="72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Project Plan</a:t>
            </a:r>
            <a:endParaRPr lang="en-IE" sz="72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CCB30AE-0AEC-4AE9-817F-BA96CD5B85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2217575"/>
              </p:ext>
            </p:extLst>
          </p:nvPr>
        </p:nvGraphicFramePr>
        <p:xfrm>
          <a:off x="439366" y="1558713"/>
          <a:ext cx="11313268" cy="47003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550CC23-8B1E-47C5-B415-BB721055B49B}"/>
              </a:ext>
            </a:extLst>
          </p:cNvPr>
          <p:cNvSpPr txBox="1"/>
          <p:nvPr/>
        </p:nvSpPr>
        <p:spPr>
          <a:xfrm>
            <a:off x="939145" y="5759777"/>
            <a:ext cx="103137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b="1" u="sng" kern="12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Preparatory Phase</a:t>
            </a:r>
            <a:r>
              <a:rPr lang="en-GB" sz="1800" kern="12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u="sng" kern="1200" dirty="0">
                <a:solidFill>
                  <a:srgbClr val="FF33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Full Understanding of Concept</a:t>
            </a:r>
            <a:r>
              <a:rPr lang="en-GB" sz="1800" kern="1200" dirty="0">
                <a:solidFill>
                  <a:srgbClr val="FF33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u="sng" kern="1200" dirty="0">
                <a:solidFill>
                  <a:srgbClr val="FFC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Development of Basic Functioning Game</a:t>
            </a:r>
          </a:p>
          <a:p>
            <a:pPr algn="ctr"/>
            <a:r>
              <a:rPr lang="en-GB" sz="1800" b="1" u="sng" kern="1200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Finishing Touches</a:t>
            </a:r>
            <a:r>
              <a:rPr lang="en-GB" sz="1800" kern="1200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u="sng" kern="120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Final Testing and Debugging Phase</a:t>
            </a:r>
            <a:endParaRPr lang="en-IE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7596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4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65959-7806-4B4E-8909-AA8D99236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09590"/>
          </a:xfrm>
        </p:spPr>
        <p:txBody>
          <a:bodyPr>
            <a:normAutofit fontScale="90000"/>
          </a:bodyPr>
          <a:lstStyle/>
          <a:p>
            <a:pPr algn="ctr"/>
            <a:r>
              <a:rPr lang="en-IE" sz="66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individual responsibilities</a:t>
            </a:r>
            <a:endParaRPr lang="en-IE" sz="6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EAD37-6C0D-4E4C-AED1-FC79F344A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031" y="1825625"/>
            <a:ext cx="5361834" cy="4667250"/>
          </a:xfrm>
        </p:spPr>
        <p:txBody>
          <a:bodyPr>
            <a:normAutofit lnSpcReduction="10000"/>
          </a:bodyPr>
          <a:lstStyle/>
          <a:p>
            <a:r>
              <a:rPr lang="en-IE" sz="44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Shane</a:t>
            </a:r>
          </a:p>
          <a:p>
            <a:pPr lvl="1"/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Project  manager</a:t>
            </a:r>
          </a:p>
          <a:p>
            <a:pPr lvl="1"/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Main  menu</a:t>
            </a:r>
          </a:p>
          <a:p>
            <a:pPr lvl="1"/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Cutscene</a:t>
            </a:r>
          </a:p>
          <a:p>
            <a:pPr lvl="1"/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Game  over</a:t>
            </a:r>
          </a:p>
          <a:p>
            <a:pPr lvl="1"/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Music  and  sound</a:t>
            </a:r>
          </a:p>
          <a:p>
            <a:pPr lvl="1"/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Player  Walk  Mechanic</a:t>
            </a:r>
          </a:p>
          <a:p>
            <a:endParaRPr lang="en-I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95DE4C-7DE0-4565-AFD1-759B73DA7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9760" y="1974715"/>
            <a:ext cx="4031496" cy="2127861"/>
          </a:xfrm>
          <a:prstGeom prst="rect">
            <a:avLst/>
          </a:prstGeom>
          <a:effectLst>
            <a:outerShdw blurRad="63500" sx="103000" sy="103000" algn="ctr" rotWithShape="0">
              <a:prstClr val="black">
                <a:alpha val="41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35FED6-8585-4253-BE40-7EFFE0E7F1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9760" y="4345468"/>
            <a:ext cx="4031496" cy="214740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16102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65959-7806-4B4E-8909-AA8D99236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09590"/>
          </a:xfrm>
        </p:spPr>
        <p:txBody>
          <a:bodyPr>
            <a:normAutofit fontScale="90000"/>
          </a:bodyPr>
          <a:lstStyle/>
          <a:p>
            <a:pPr algn="ctr"/>
            <a:r>
              <a:rPr lang="en-IE" sz="66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individual responsibilities</a:t>
            </a:r>
            <a:endParaRPr lang="en-IE" sz="6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EAD37-6C0D-4E4C-AED1-FC79F344A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031" y="1825625"/>
            <a:ext cx="5361834" cy="4667250"/>
          </a:xfrm>
        </p:spPr>
        <p:txBody>
          <a:bodyPr>
            <a:normAutofit lnSpcReduction="10000"/>
          </a:bodyPr>
          <a:lstStyle/>
          <a:p>
            <a:r>
              <a:rPr lang="en-IE" sz="44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cree</a:t>
            </a:r>
          </a:p>
          <a:p>
            <a:pPr lvl="1"/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Level  design</a:t>
            </a:r>
          </a:p>
          <a:p>
            <a:pPr lvl="1"/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Buildings  and  decorations</a:t>
            </a:r>
          </a:p>
          <a:p>
            <a:pPr lvl="1"/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Collision  detection</a:t>
            </a:r>
          </a:p>
          <a:p>
            <a:pPr lvl="1"/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Main  character  design</a:t>
            </a:r>
          </a:p>
          <a:p>
            <a:endParaRPr lang="en-I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8AB92F-9233-4ED1-87D4-4C3E0404043F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855467" y="1974715"/>
            <a:ext cx="1662430" cy="1691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C3B644-892B-4C3F-8241-B2586A1B9D5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792031" y="1972810"/>
            <a:ext cx="1265555" cy="169291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E91A2B4-06C6-4E69-BF23-0AEFECF0B08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7897" y="2491105"/>
            <a:ext cx="2155190" cy="1668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2A2F8565-C771-4BC7-A387-EAB3F32C8B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244" y="4490719"/>
            <a:ext cx="5912725" cy="153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213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65959-7806-4B4E-8909-AA8D99236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09590"/>
          </a:xfrm>
        </p:spPr>
        <p:txBody>
          <a:bodyPr>
            <a:normAutofit fontScale="90000"/>
          </a:bodyPr>
          <a:lstStyle/>
          <a:p>
            <a:pPr algn="ctr"/>
            <a:r>
              <a:rPr lang="en-IE" sz="66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Individual Responsibilities</a:t>
            </a:r>
            <a:endParaRPr lang="en-IE" sz="6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EAD37-6C0D-4E4C-AED1-FC79F344A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030" y="1974715"/>
            <a:ext cx="6535437" cy="4567491"/>
          </a:xfrm>
        </p:spPr>
        <p:txBody>
          <a:bodyPr>
            <a:normAutofit/>
          </a:bodyPr>
          <a:lstStyle/>
          <a:p>
            <a:r>
              <a:rPr lang="en-IE" sz="44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Sean</a:t>
            </a:r>
          </a:p>
          <a:p>
            <a:pPr lvl="1"/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Round System</a:t>
            </a:r>
          </a:p>
          <a:p>
            <a:pPr lvl="1"/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Player Shooting</a:t>
            </a:r>
          </a:p>
          <a:p>
            <a:pPr lvl="1"/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Enemy movement</a:t>
            </a:r>
          </a:p>
          <a:p>
            <a:pPr lvl="1"/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Health Bar</a:t>
            </a:r>
          </a:p>
          <a:p>
            <a:pPr lvl="1"/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Character Attributes</a:t>
            </a:r>
          </a:p>
          <a:p>
            <a:pPr lvl="1"/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User Interface</a:t>
            </a:r>
          </a:p>
          <a:p>
            <a:pPr marL="457200" lvl="1" indent="0">
              <a:buNone/>
            </a:pPr>
            <a:endParaRPr lang="en-IE" sz="4000" dirty="0">
              <a:ln w="22225">
                <a:solidFill>
                  <a:schemeClr val="tx1"/>
                </a:solidFill>
              </a:ln>
              <a:gradFill>
                <a:gsLst>
                  <a:gs pos="0">
                    <a:srgbClr val="00B050"/>
                  </a:gs>
                  <a:gs pos="96000">
                    <a:srgbClr val="C00000"/>
                  </a:gs>
                </a:gsLst>
                <a:lin ang="5400000" scaled="1"/>
              </a:gradFill>
              <a:effectLst>
                <a:outerShdw blurRad="50800" dist="50800" dir="3900000" algn="ctr" rotWithShape="0">
                  <a:schemeClr val="tx1"/>
                </a:outerShdw>
              </a:effectLst>
              <a:latin typeface="ArcadeClassic" panose="00000400000000000000" pitchFamily="2" charset="0"/>
            </a:endParaRPr>
          </a:p>
          <a:p>
            <a:endParaRPr lang="en-IE" dirty="0"/>
          </a:p>
        </p:txBody>
      </p:sp>
      <p:pic>
        <p:nvPicPr>
          <p:cNvPr id="6" name="Picture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50FBCAE1-783A-465B-866C-433A161405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137" y="2538321"/>
            <a:ext cx="3329940" cy="1873091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E9C25453-BB88-44B0-8E1C-F92B7C898D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137" y="5360620"/>
            <a:ext cx="3329940" cy="79115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39CC5B3-319E-4460-BC5D-9A4309E26478}"/>
              </a:ext>
            </a:extLst>
          </p:cNvPr>
          <p:cNvSpPr txBox="1"/>
          <p:nvPr/>
        </p:nvSpPr>
        <p:spPr>
          <a:xfrm>
            <a:off x="7437748" y="4844389"/>
            <a:ext cx="30332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IE" sz="28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Health  Bar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829D2E-6A4B-4381-8C3D-A7D19886468B}"/>
              </a:ext>
            </a:extLst>
          </p:cNvPr>
          <p:cNvSpPr txBox="1"/>
          <p:nvPr/>
        </p:nvSpPr>
        <p:spPr>
          <a:xfrm>
            <a:off x="7843306" y="2015101"/>
            <a:ext cx="3745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Player  shooting</a:t>
            </a:r>
          </a:p>
        </p:txBody>
      </p:sp>
    </p:spTree>
    <p:extLst>
      <p:ext uri="{BB962C8B-B14F-4D97-AF65-F5344CB8AC3E}">
        <p14:creationId xmlns:p14="http://schemas.microsoft.com/office/powerpoint/2010/main" val="3353679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1A936-6571-43D7-9D36-B9EB5CDF9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E" sz="72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Challenges Overcame</a:t>
            </a:r>
            <a:endParaRPr lang="en-IE" sz="7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B7EC7-1CD5-436C-AA03-6FCC0F5DCF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1089"/>
            <a:ext cx="5336357" cy="1872644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Player  movement</a:t>
            </a:r>
          </a:p>
          <a:p>
            <a:pPr lvl="1"/>
            <a:r>
              <a:rPr lang="en-US" sz="36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Implementing  player movement  was  our  first major  challenge</a:t>
            </a:r>
          </a:p>
          <a:p>
            <a:pPr marL="457200" lvl="1" indent="0">
              <a:buNone/>
            </a:pPr>
            <a:endParaRPr lang="en-US" sz="3600" dirty="0">
              <a:ln w="22225">
                <a:solidFill>
                  <a:schemeClr val="tx1"/>
                </a:solidFill>
              </a:ln>
              <a:gradFill>
                <a:gsLst>
                  <a:gs pos="0">
                    <a:srgbClr val="00B050"/>
                  </a:gs>
                  <a:gs pos="96000">
                    <a:srgbClr val="C00000"/>
                  </a:gs>
                </a:gsLst>
                <a:lin ang="5400000" scaled="1"/>
              </a:gradFill>
              <a:effectLst>
                <a:outerShdw blurRad="50800" dist="50800" dir="3900000" algn="ctr" rotWithShape="0">
                  <a:schemeClr val="tx1"/>
                </a:outerShdw>
              </a:effectLst>
              <a:latin typeface="ArcadeClassic" panose="00000400000000000000" pitchFamily="2" charset="0"/>
            </a:endParaRPr>
          </a:p>
          <a:p>
            <a:pPr marL="457200" lvl="1" indent="0">
              <a:buNone/>
            </a:pPr>
            <a:endParaRPr lang="en-IE" sz="3600" dirty="0">
              <a:ln w="22225">
                <a:solidFill>
                  <a:schemeClr val="tx1"/>
                </a:solidFill>
              </a:ln>
              <a:gradFill>
                <a:gsLst>
                  <a:gs pos="0">
                    <a:srgbClr val="00B050"/>
                  </a:gs>
                  <a:gs pos="96000">
                    <a:srgbClr val="C00000"/>
                  </a:gs>
                </a:gsLst>
                <a:lin ang="5400000" scaled="1"/>
              </a:gradFill>
              <a:effectLst>
                <a:outerShdw blurRad="50800" dist="50800" dir="3900000" algn="ctr" rotWithShape="0">
                  <a:schemeClr val="tx1"/>
                </a:outerShdw>
              </a:effectLst>
              <a:latin typeface="ArcadeClassic" panose="00000400000000000000" pitchFamily="2" charset="0"/>
            </a:endParaRPr>
          </a:p>
          <a:p>
            <a:pPr marL="514350" indent="-514350">
              <a:buFont typeface="+mj-lt"/>
              <a:buAutoNum type="arabicPeriod"/>
            </a:pPr>
            <a:endParaRPr lang="en-I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579648-FD9B-4F5C-9183-A3BE5CA22A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308253"/>
            <a:ext cx="5899469" cy="683336"/>
          </a:xfrm>
          <a:prstGeom prst="rect">
            <a:avLst/>
          </a:prstGeom>
        </p:spPr>
      </p:pic>
      <p:pic>
        <p:nvPicPr>
          <p:cNvPr id="5" name="Picture 4" descr="A picture containing colors, colorful, different, tiled&#10;&#10;Description automatically generated">
            <a:extLst>
              <a:ext uri="{FF2B5EF4-FFF2-40B4-BE49-F238E27FC236}">
                <a16:creationId xmlns:a16="http://schemas.microsoft.com/office/drawing/2014/main" id="{51C3C9D4-48BF-4615-8C23-840E5B79BE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199" y="5405661"/>
            <a:ext cx="1063072" cy="1167601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7A0FA4B-D3F8-414B-BD1F-F194D6D7B341}"/>
              </a:ext>
            </a:extLst>
          </p:cNvPr>
          <p:cNvSpPr txBox="1">
            <a:spLocks/>
          </p:cNvSpPr>
          <p:nvPr/>
        </p:nvSpPr>
        <p:spPr>
          <a:xfrm>
            <a:off x="5872112" y="1421089"/>
            <a:ext cx="6071647" cy="288716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E" sz="40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Main  level  creation</a:t>
            </a:r>
          </a:p>
          <a:p>
            <a:pPr lvl="1"/>
            <a:r>
              <a:rPr lang="en-US" sz="36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Creating  the  level  was  our greatest  and  longest challenge  to  overcome</a:t>
            </a:r>
          </a:p>
          <a:p>
            <a:pPr lvl="1"/>
            <a:r>
              <a:rPr lang="en-US" sz="36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The  level  had  been worked  on since  the  start  of  the project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C20318A-D934-47D4-984B-F4A3AF7BE519}"/>
              </a:ext>
            </a:extLst>
          </p:cNvPr>
          <p:cNvSpPr txBox="1">
            <a:spLocks/>
          </p:cNvSpPr>
          <p:nvPr/>
        </p:nvSpPr>
        <p:spPr>
          <a:xfrm>
            <a:off x="838199" y="3413375"/>
            <a:ext cx="5336357" cy="187264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E" sz="37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Round System</a:t>
            </a:r>
          </a:p>
          <a:p>
            <a:pPr lvl="1"/>
            <a:r>
              <a:rPr lang="en-US" sz="3100" dirty="0">
                <a:ln w="22225">
                  <a:solidFill>
                    <a:schemeClr val="tx1"/>
                  </a:solidFill>
                </a:ln>
                <a:gradFill>
                  <a:gsLst>
                    <a:gs pos="0">
                      <a:srgbClr val="00B050"/>
                    </a:gs>
                    <a:gs pos="96000">
                      <a:srgbClr val="C00000"/>
                    </a:gs>
                  </a:gsLst>
                  <a:lin ang="5400000" scaled="1"/>
                </a:gradFill>
                <a:effectLst>
                  <a:outerShdw blurRad="50800" dist="50800" dir="3900000" algn="ctr" rotWithShape="0">
                    <a:schemeClr val="tx1"/>
                  </a:outerShdw>
                </a:effectLst>
                <a:latin typeface="ArcadeClassic" panose="00000400000000000000" pitchFamily="2" charset="0"/>
              </a:rPr>
              <a:t>Implementing  player movement  was  our  first major  challenge</a:t>
            </a:r>
          </a:p>
        </p:txBody>
      </p:sp>
    </p:spTree>
    <p:extLst>
      <p:ext uri="{BB962C8B-B14F-4D97-AF65-F5344CB8AC3E}">
        <p14:creationId xmlns:p14="http://schemas.microsoft.com/office/powerpoint/2010/main" val="1475351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209</Words>
  <Application>Microsoft Office PowerPoint</Application>
  <PresentationFormat>Widescreen</PresentationFormat>
  <Paragraphs>59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ArcadeClassic</vt:lpstr>
      <vt:lpstr>Arial</vt:lpstr>
      <vt:lpstr>Calibri</vt:lpstr>
      <vt:lpstr>Calibri Light</vt:lpstr>
      <vt:lpstr>Times New Roman</vt:lpstr>
      <vt:lpstr>Office Theme</vt:lpstr>
      <vt:lpstr>Group  22  Final  Presentation 2nd Year  Team  Project 2021</vt:lpstr>
      <vt:lpstr>Application  Idea</vt:lpstr>
      <vt:lpstr>Target  Audience</vt:lpstr>
      <vt:lpstr>Technology  and software used</vt:lpstr>
      <vt:lpstr>Project Plan</vt:lpstr>
      <vt:lpstr>individual responsibilities</vt:lpstr>
      <vt:lpstr>individual responsibilities</vt:lpstr>
      <vt:lpstr>Individual Responsibilities</vt:lpstr>
      <vt:lpstr>Challenges Overcame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 22  Final  Presentation 2nd Year  Team  Project 2021</dc:title>
  <dc:creator>Shane Mulrooney</dc:creator>
  <cp:lastModifiedBy>Shane Mulrooney</cp:lastModifiedBy>
  <cp:revision>25</cp:revision>
  <dcterms:created xsi:type="dcterms:W3CDTF">2021-04-20T10:12:19Z</dcterms:created>
  <dcterms:modified xsi:type="dcterms:W3CDTF">2021-04-20T21:08:16Z</dcterms:modified>
</cp:coreProperties>
</file>

<file path=docProps/thumbnail.jpeg>
</file>